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6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7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8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9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0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1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2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13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14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notesSlides/notesSlide15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1" r:id="rId1"/>
  </p:sldMasterIdLst>
  <p:notesMasterIdLst>
    <p:notesMasterId r:id="rId18"/>
  </p:notesMasterIdLst>
  <p:sldIdLst>
    <p:sldId id="432" r:id="rId2"/>
    <p:sldId id="437" r:id="rId3"/>
    <p:sldId id="433" r:id="rId4"/>
    <p:sldId id="434" r:id="rId5"/>
    <p:sldId id="436" r:id="rId6"/>
    <p:sldId id="435" r:id="rId7"/>
    <p:sldId id="438" r:id="rId8"/>
    <p:sldId id="311" r:id="rId9"/>
    <p:sldId id="426" r:id="rId10"/>
    <p:sldId id="427" r:id="rId11"/>
    <p:sldId id="388" r:id="rId12"/>
    <p:sldId id="321" r:id="rId13"/>
    <p:sldId id="420" r:id="rId14"/>
    <p:sldId id="421" r:id="rId15"/>
    <p:sldId id="422" r:id="rId16"/>
    <p:sldId id="423" r:id="rId17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sa K. Orr" initials="MKO" lastIdx="4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0" autoAdjust="0"/>
    <p:restoredTop sz="81979" autoAdjust="0"/>
  </p:normalViewPr>
  <p:slideViewPr>
    <p:cSldViewPr snapToGrid="0">
      <p:cViewPr varScale="1">
        <p:scale>
          <a:sx n="68" d="100"/>
          <a:sy n="68" d="100"/>
        </p:scale>
        <p:origin x="-1286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9FD5D8-28B3-483B-A8E9-C5F4DAC13E73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59A489-2F65-4738-A0A9-D1887E9B0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814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4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555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1:37 2 min</a:t>
            </a:r>
          </a:p>
          <a:p>
            <a:r>
              <a:rPr lang="en-US" dirty="0"/>
              <a:t>Only</a:t>
            </a:r>
            <a:r>
              <a:rPr lang="en-US" baseline="0" dirty="0"/>
              <a:t> degree-seeking students – not HS, dual enrollment, post bac,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0DD567-CFF1-44A7-BD9A-CA80C91287A3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06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 DO NEXT SLIDES IF TIME</a:t>
            </a:r>
            <a:r>
              <a:rPr lang="en-US" baseline="0" dirty="0" smtClean="0"/>
              <a:t> PERMITS!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170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858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825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5245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52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769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043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36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were the objectives listed</a:t>
            </a:r>
            <a:r>
              <a:rPr lang="en-US" baseline="0" dirty="0" smtClean="0"/>
              <a:t> in the FIE19 paper</a:t>
            </a:r>
          </a:p>
          <a:p>
            <a:r>
              <a:rPr lang="en-US" dirty="0" smtClean="0"/>
              <a:t>Describe key variables in the MIDFIELD data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 Select academic programs and populations to study</a:t>
            </a:r>
          </a:p>
          <a:p>
            <a:r>
              <a:rPr lang="en-US" dirty="0" smtClean="0"/>
              <a:t> Compute persistence metrics </a:t>
            </a:r>
          </a:p>
          <a:p>
            <a:r>
              <a:rPr lang="en-US" dirty="0" smtClean="0"/>
              <a:t>Graph persistence metrics</a:t>
            </a:r>
          </a:p>
          <a:p>
            <a:r>
              <a:rPr lang="en-US" dirty="0" smtClean="0"/>
              <a:t> Explain key features of effective data displays</a:t>
            </a:r>
            <a:endParaRPr lang="en-US" sz="10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741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were the objectives listed</a:t>
            </a:r>
            <a:r>
              <a:rPr lang="en-US" baseline="0" dirty="0" smtClean="0"/>
              <a:t> in the FIE19 paper</a:t>
            </a:r>
          </a:p>
          <a:p>
            <a:r>
              <a:rPr lang="en-US" dirty="0" smtClean="0"/>
              <a:t>Describe key variables in the MIDFIELD data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 Select academic programs and populations to study</a:t>
            </a:r>
          </a:p>
          <a:p>
            <a:r>
              <a:rPr lang="en-US" dirty="0" smtClean="0"/>
              <a:t> Compute persistence metrics </a:t>
            </a:r>
          </a:p>
          <a:p>
            <a:r>
              <a:rPr lang="en-US" dirty="0" smtClean="0"/>
              <a:t>Graph persistence metrics</a:t>
            </a:r>
          </a:p>
          <a:p>
            <a:r>
              <a:rPr lang="en-US" dirty="0" smtClean="0"/>
              <a:t> Explain key features of effective data displays</a:t>
            </a:r>
            <a:endParaRPr lang="en-US" sz="10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876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338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1:32  2 min</a:t>
            </a:r>
          </a:p>
          <a:p>
            <a:r>
              <a:rPr lang="en-US" dirty="0"/>
              <a:t>Marisa – need</a:t>
            </a:r>
            <a:r>
              <a:rPr lang="en-US" baseline="0" dirty="0"/>
              <a:t> to check updated numbers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Approximately 1/9 of US engineering enrollment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records for all undergraduate degree-seeking students from 1988-2011 at 11 institutions, including two HBCUs. Update in progress and other institutions are in various stages of joining the partnership.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Predominantly southeastern, higher proportion (20%) of engineering students than other institutions offering engineering (10%)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 1 million unique students over a 20-year period including over 200,000 engineering students, likely typical of large publics, can disaggregate by race/gender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 information available through catalogs, web archives, and consultation with partners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8765B7-58AE-4DF1-BD9B-F52F282653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57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324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510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E50CA-36E9-4EF8-878A-F16133D8E809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4752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E50CA-36E9-4EF8-878A-F16133D8E809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26177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09600" y="2057401"/>
            <a:ext cx="10972800" cy="4068763"/>
          </a:xfrm>
        </p:spPr>
        <p:txBody>
          <a:bodyPr/>
          <a:lstStyle>
            <a:lvl1pPr>
              <a:defRPr sz="2400">
                <a:latin typeface="+mj-lt"/>
              </a:defRPr>
            </a:lvl1pPr>
            <a:lvl2pPr>
              <a:defRPr sz="1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1295400"/>
            <a:ext cx="10871200" cy="5334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F86E3B-D9A5-4C69-B8AE-932D42B5A395}" type="datetime1">
              <a:rPr lang="en-US" smtClean="0"/>
              <a:t>10/16/2019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E3904C-3063-4B36-BF1C-17BB4F4EA45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213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724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E50CA-36E9-4EF8-878A-F16133D8E809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46388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892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206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E50CA-36E9-4EF8-878A-F16133D8E809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30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E50CA-36E9-4EF8-878A-F16133D8E809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603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E50CA-36E9-4EF8-878A-F16133D8E809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10105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E50CA-36E9-4EF8-878A-F16133D8E809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0163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E50CA-36E9-4EF8-878A-F16133D8E809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8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</p:sldLayoutIdLst>
  <p:transition>
    <p:fad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4.xml"/><Relationship Id="rId7" Type="http://schemas.openxmlformats.org/officeDocument/2006/relationships/image" Target="../media/image1.tif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7" Type="http://schemas.openxmlformats.org/officeDocument/2006/relationships/image" Target="../media/image6.png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5" Type="http://schemas.openxmlformats.org/officeDocument/2006/relationships/image" Target="../media/image8.emf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47.xml"/><Relationship Id="rId13" Type="http://schemas.openxmlformats.org/officeDocument/2006/relationships/slideLayout" Target="../slideLayouts/slideLayout3.xml"/><Relationship Id="rId18" Type="http://schemas.openxmlformats.org/officeDocument/2006/relationships/image" Target="../media/image12.png"/><Relationship Id="rId3" Type="http://schemas.openxmlformats.org/officeDocument/2006/relationships/tags" Target="../tags/tag42.xml"/><Relationship Id="rId7" Type="http://schemas.openxmlformats.org/officeDocument/2006/relationships/tags" Target="../tags/tag46.xml"/><Relationship Id="rId12" Type="http://schemas.openxmlformats.org/officeDocument/2006/relationships/tags" Target="../tags/tag51.xml"/><Relationship Id="rId17" Type="http://schemas.openxmlformats.org/officeDocument/2006/relationships/image" Target="../media/image11.png"/><Relationship Id="rId2" Type="http://schemas.openxmlformats.org/officeDocument/2006/relationships/tags" Target="../tags/tag41.xml"/><Relationship Id="rId16" Type="http://schemas.openxmlformats.org/officeDocument/2006/relationships/image" Target="../media/image10.png"/><Relationship Id="rId20" Type="http://schemas.openxmlformats.org/officeDocument/2006/relationships/image" Target="../media/image14.png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11" Type="http://schemas.openxmlformats.org/officeDocument/2006/relationships/tags" Target="../tags/tag50.xml"/><Relationship Id="rId5" Type="http://schemas.openxmlformats.org/officeDocument/2006/relationships/tags" Target="../tags/tag44.xml"/><Relationship Id="rId15" Type="http://schemas.openxmlformats.org/officeDocument/2006/relationships/image" Target="../media/image9.png"/><Relationship Id="rId10" Type="http://schemas.openxmlformats.org/officeDocument/2006/relationships/tags" Target="../tags/tag49.xml"/><Relationship Id="rId19" Type="http://schemas.openxmlformats.org/officeDocument/2006/relationships/image" Target="../media/image13.png"/><Relationship Id="rId4" Type="http://schemas.openxmlformats.org/officeDocument/2006/relationships/tags" Target="../tags/tag43.xml"/><Relationship Id="rId9" Type="http://schemas.openxmlformats.org/officeDocument/2006/relationships/tags" Target="../tags/tag48.xml"/><Relationship Id="rId1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.tif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1.tif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5" Type="http://schemas.openxmlformats.org/officeDocument/2006/relationships/image" Target="../media/image1.tif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-333375" y="1122363"/>
            <a:ext cx="12192000" cy="2387600"/>
          </a:xfrm>
        </p:spPr>
        <p:txBody>
          <a:bodyPr/>
          <a:lstStyle/>
          <a:p>
            <a:pPr algn="r"/>
            <a:r>
              <a:rPr lang="en-US" dirty="0" smtClean="0"/>
              <a:t>Accessing MIDFIELD:  </a:t>
            </a:r>
            <a:br>
              <a:rPr lang="en-US" dirty="0" smtClean="0"/>
            </a:br>
            <a:r>
              <a:rPr lang="en-US" dirty="0" smtClean="0"/>
              <a:t>A Workshop for R beginners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2714625" y="3602038"/>
            <a:ext cx="9144000" cy="1655762"/>
          </a:xfrm>
        </p:spPr>
        <p:txBody>
          <a:bodyPr/>
          <a:lstStyle/>
          <a:p>
            <a:pPr algn="r"/>
            <a:r>
              <a:rPr lang="en-US" dirty="0" smtClean="0"/>
              <a:t>FIE 2019</a:t>
            </a:r>
          </a:p>
          <a:p>
            <a:pPr algn="r"/>
            <a:r>
              <a:rPr lang="en-US" dirty="0" smtClean="0"/>
              <a:t>Wednesday October 16, 2019 5 – 8 pm</a:t>
            </a:r>
            <a:endParaRPr lang="en-US" dirty="0"/>
          </a:p>
          <a:p>
            <a:pPr algn="r"/>
            <a:r>
              <a:rPr lang="en-US" dirty="0"/>
              <a:t>                                           </a:t>
            </a:r>
          </a:p>
          <a:p>
            <a:pPr algn="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12"/>
          <a:stretch/>
        </p:blipFill>
        <p:spPr>
          <a:xfrm>
            <a:off x="5762625" y="4959941"/>
            <a:ext cx="6371512" cy="1694756"/>
          </a:xfrm>
          <a:prstGeom prst="rect">
            <a:avLst/>
          </a:prstGeom>
        </p:spPr>
      </p:pic>
      <p:pic>
        <p:nvPicPr>
          <p:cNvPr id="5" name="Picture 2" descr="Image result for welcome image free download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06" y="137595"/>
            <a:ext cx="5308208" cy="1640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205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7" t="12291" r="23338" b="15004"/>
          <a:stretch/>
        </p:blipFill>
        <p:spPr bwMode="auto">
          <a:xfrm>
            <a:off x="0" y="442839"/>
            <a:ext cx="12192000" cy="6415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48633" y="97501"/>
            <a:ext cx="10515600" cy="1325563"/>
          </a:xfrm>
        </p:spPr>
        <p:txBody>
          <a:bodyPr/>
          <a:lstStyle/>
          <a:p>
            <a:r>
              <a:rPr lang="en-US" b="1" dirty="0" smtClean="0">
                <a:latin typeface="Arial Black" panose="020B0A04020102020204" pitchFamily="34" charset="0"/>
              </a:rPr>
              <a:t>Institutions that have already provided data to MIDFIELD </a:t>
            </a:r>
            <a:endParaRPr lang="en-US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06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  <p:custDataLst>
              <p:tags r:id="rId1"/>
            </p:custDataLst>
          </p:nvPr>
        </p:nvSpPr>
        <p:spPr>
          <a:xfrm>
            <a:off x="528918" y="1071516"/>
            <a:ext cx="11385176" cy="4297363"/>
          </a:xfrm>
        </p:spPr>
        <p:txBody>
          <a:bodyPr>
            <a:noAutofit/>
          </a:bodyPr>
          <a:lstStyle/>
          <a:p>
            <a:r>
              <a:rPr lang="en-US" sz="3600" dirty="0">
                <a:cs typeface="Times New Roman" panose="02020603050405020304" pitchFamily="18" charset="0"/>
              </a:rPr>
              <a:t>Demographic data: </a:t>
            </a:r>
          </a:p>
          <a:p>
            <a:pPr lvl="1"/>
            <a:r>
              <a:rPr lang="en-US" sz="3200" dirty="0">
                <a:cs typeface="Times New Roman" panose="02020603050405020304" pitchFamily="18" charset="0"/>
              </a:rPr>
              <a:t>Who enrolls? Where are they coming from?</a:t>
            </a:r>
            <a:endParaRPr lang="en-US" sz="3200" strike="sngStrike" dirty="0">
              <a:cs typeface="Times New Roman" panose="02020603050405020304" pitchFamily="18" charset="0"/>
            </a:endParaRPr>
          </a:p>
          <a:p>
            <a:r>
              <a:rPr lang="en-US" sz="3600" dirty="0">
                <a:cs typeface="Times New Roman" panose="02020603050405020304" pitchFamily="18" charset="0"/>
              </a:rPr>
              <a:t>Graduation data: </a:t>
            </a:r>
          </a:p>
          <a:p>
            <a:pPr lvl="1"/>
            <a:r>
              <a:rPr lang="en-US" sz="3200" dirty="0">
                <a:cs typeface="Times New Roman" panose="02020603050405020304" pitchFamily="18" charset="0"/>
              </a:rPr>
              <a:t>Who graduates? How long does it take?</a:t>
            </a:r>
          </a:p>
          <a:p>
            <a:r>
              <a:rPr lang="en-US" sz="3600" dirty="0">
                <a:cs typeface="Times New Roman" panose="02020603050405020304" pitchFamily="18" charset="0"/>
              </a:rPr>
              <a:t>Term data: </a:t>
            </a:r>
          </a:p>
          <a:p>
            <a:pPr lvl="1"/>
            <a:r>
              <a:rPr lang="en-US" sz="3200" dirty="0">
                <a:cs typeface="Times New Roman" panose="02020603050405020304" pitchFamily="18" charset="0"/>
              </a:rPr>
              <a:t>When do students leave? How do students move among majors? Why do students change majors and what happens?</a:t>
            </a:r>
          </a:p>
          <a:p>
            <a:r>
              <a:rPr lang="en-US" sz="3600" dirty="0">
                <a:cs typeface="Times New Roman" panose="02020603050405020304" pitchFamily="18" charset="0"/>
              </a:rPr>
              <a:t>Course data: </a:t>
            </a:r>
          </a:p>
          <a:p>
            <a:pPr lvl="1"/>
            <a:r>
              <a:rPr lang="en-US" sz="3200" dirty="0">
                <a:cs typeface="Times New Roman" panose="02020603050405020304" pitchFamily="18" charset="0"/>
              </a:rPr>
              <a:t>How do grade distributions vary by </a:t>
            </a:r>
            <a:r>
              <a:rPr lang="en-US" sz="3200" dirty="0" smtClean="0">
                <a:cs typeface="Times New Roman" panose="02020603050405020304" pitchFamily="18" charset="0"/>
              </a:rPr>
              <a:t>section? </a:t>
            </a:r>
            <a:r>
              <a:rPr lang="en-US" sz="3200" dirty="0">
                <a:cs typeface="Times New Roman" panose="02020603050405020304" pitchFamily="18" charset="0"/>
              </a:rPr>
              <a:t>To what extent do students intentionally co-enroll in classes?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pPr>
              <a:defRPr/>
            </a:pPr>
            <a:fld id="{DC1AA909-FDA7-4DE5-A4BC-7FBF5D8B96A4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9600" y="255494"/>
            <a:ext cx="10972800" cy="579438"/>
          </a:xfrm>
        </p:spPr>
        <p:txBody>
          <a:bodyPr>
            <a:noAutofit/>
          </a:bodyPr>
          <a:lstStyle/>
          <a:p>
            <a:pPr algn="ctr"/>
            <a:r>
              <a:rPr lang="en-US" sz="4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Different uses of MIDFIELD</a:t>
            </a:r>
          </a:p>
        </p:txBody>
      </p:sp>
    </p:spTree>
    <p:extLst>
      <p:ext uri="{BB962C8B-B14F-4D97-AF65-F5344CB8AC3E}">
        <p14:creationId xmlns:p14="http://schemas.microsoft.com/office/powerpoint/2010/main" val="152317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have MIDFIELD researchers accomplished?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1825625"/>
            <a:ext cx="8745071" cy="4351338"/>
          </a:xfrm>
        </p:spPr>
        <p:txBody>
          <a:bodyPr>
            <a:normAutofit/>
          </a:bodyPr>
          <a:lstStyle/>
          <a:p>
            <a:r>
              <a:rPr lang="en-US" sz="3200" dirty="0"/>
              <a:t>Many publications in journals and conference proceedings, conference presentations, multiple book chapters, and one entire book. </a:t>
            </a:r>
          </a:p>
          <a:p>
            <a:r>
              <a:rPr lang="en-US" sz="3200" dirty="0"/>
              <a:t>4 journal best paper awards, two conference best paper awards, and other recognitions (e.g. WEPAN, ECEDHA).</a:t>
            </a:r>
          </a:p>
          <a:p>
            <a:r>
              <a:rPr lang="en-US" sz="3200" dirty="0"/>
              <a:t>Panel discussions, invited workshops and talks, keynote addresses, publicity in various media outlets.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DC1AA909-FDA7-4DE5-A4BC-7FBF5D8B96A4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Content Placeholder 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230" y="3977563"/>
            <a:ext cx="1843467" cy="274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54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1"/>
            </p:custDataLst>
          </p:nvPr>
        </p:nvSpPr>
        <p:spPr/>
        <p:txBody>
          <a:bodyPr/>
          <a:lstStyle/>
          <a:p>
            <a:pPr>
              <a:defRPr/>
            </a:pPr>
            <a:fld id="{FE712EE6-6377-438C-B7C9-AB7728F6C18C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94640" y="142240"/>
            <a:ext cx="11978640" cy="1407160"/>
          </a:xfrm>
        </p:spPr>
        <p:txBody>
          <a:bodyPr>
            <a:no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Women in graduate at the same rates as men.</a:t>
            </a:r>
          </a:p>
        </p:txBody>
      </p:sp>
      <p:pic>
        <p:nvPicPr>
          <p:cNvPr id="6" name="Picture 5" descr="6yrgrad.png"/>
          <p:cNvPicPr/>
          <p:nvPr>
            <p:custDataLst>
              <p:tags r:id="rId3"/>
            </p:custDataLst>
          </p:nvPr>
        </p:nvPicPr>
        <p:blipFill rotWithShape="1">
          <a:blip r:embed="rId6" cstate="print"/>
          <a:srcRect l="1653" r="782"/>
          <a:stretch/>
        </p:blipFill>
        <p:spPr>
          <a:xfrm>
            <a:off x="24071" y="1700832"/>
            <a:ext cx="12192000" cy="44823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220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15152" y="273422"/>
            <a:ext cx="3639671" cy="610048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Eight-semester persistence is a good predictor of six-year graduation… but not for everyone.</a:t>
            </a:r>
          </a:p>
        </p:txBody>
      </p:sp>
      <p:pic>
        <p:nvPicPr>
          <p:cNvPr id="1123" name="Picture 99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5" cstate="print"/>
          <a:srcRect l="2469" t="1730" r="2397"/>
          <a:stretch/>
        </p:blipFill>
        <p:spPr bwMode="auto">
          <a:xfrm>
            <a:off x="4052045" y="340659"/>
            <a:ext cx="8094241" cy="6225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0794575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ig04Black.png"/>
          <p:cNvPicPr/>
          <p:nvPr>
            <p:custDataLst>
              <p:tags r:id="rId1"/>
            </p:custDataLst>
          </p:nvPr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4800" y="4514088"/>
            <a:ext cx="2805953" cy="2249424"/>
          </a:xfrm>
          <a:prstGeom prst="rect">
            <a:avLst/>
          </a:prstGeom>
        </p:spPr>
      </p:pic>
      <p:pic>
        <p:nvPicPr>
          <p:cNvPr id="2" name="Picture 1" descr="fig02AllSym.png"/>
          <p:cNvPicPr/>
          <p:nvPr>
            <p:custDataLst>
              <p:tags r:id="rId2"/>
            </p:custDataLst>
          </p:nvPr>
        </p:nvPicPr>
        <p:blipFill>
          <a:blip r:embed="rId1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7446"/>
          <a:stretch>
            <a:fillRect/>
          </a:stretch>
        </p:blipFill>
        <p:spPr>
          <a:xfrm>
            <a:off x="5358059" y="1"/>
            <a:ext cx="6412600" cy="4419600"/>
          </a:xfrm>
          <a:prstGeom prst="rect">
            <a:avLst/>
          </a:prstGeom>
        </p:spPr>
      </p:pic>
      <p:pic>
        <p:nvPicPr>
          <p:cNvPr id="3" name="Picture 2" descr="fig03Asian.png"/>
          <p:cNvPicPr/>
          <p:nvPr>
            <p:custDataLst>
              <p:tags r:id="rId3"/>
            </p:custDataLst>
          </p:nvPr>
        </p:nvPicPr>
        <p:blipFill>
          <a:blip r:embed="rId1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6400" y="2420112"/>
            <a:ext cx="2574503" cy="2057400"/>
          </a:xfrm>
          <a:prstGeom prst="rect">
            <a:avLst/>
          </a:prstGeom>
        </p:spPr>
      </p:pic>
      <p:sp>
        <p:nvSpPr>
          <p:cNvPr id="4" name="Rectangle 3"/>
          <p:cNvSpPr/>
          <p:nvPr>
            <p:custDataLst>
              <p:tags r:id="rId4"/>
            </p:custDataLst>
          </p:nvPr>
        </p:nvSpPr>
        <p:spPr>
          <a:xfrm>
            <a:off x="914401" y="2343912"/>
            <a:ext cx="1015663" cy="369332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r>
              <a:rPr lang="en-US" i="1" dirty="0"/>
              <a:t>Asian</a:t>
            </a:r>
            <a:endParaRPr lang="en-US" dirty="0"/>
          </a:p>
        </p:txBody>
      </p:sp>
      <p:sp>
        <p:nvSpPr>
          <p:cNvPr id="6" name="Rectangle 5"/>
          <p:cNvSpPr/>
          <p:nvPr>
            <p:custDataLst>
              <p:tags r:id="rId5"/>
            </p:custDataLst>
          </p:nvPr>
        </p:nvSpPr>
        <p:spPr>
          <a:xfrm>
            <a:off x="914401" y="4477512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Black</a:t>
            </a:r>
            <a:endParaRPr lang="en-US" dirty="0"/>
          </a:p>
        </p:txBody>
      </p:sp>
      <p:pic>
        <p:nvPicPr>
          <p:cNvPr id="7" name="Picture 6" descr="fig05Hispanic.png"/>
          <p:cNvPicPr/>
          <p:nvPr>
            <p:custDataLst>
              <p:tags r:id="rId6"/>
            </p:custDataLst>
          </p:nvPr>
        </p:nvPicPr>
        <p:blipFill>
          <a:blip r:embed="rId1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08979" y="4514088"/>
            <a:ext cx="2805953" cy="2249424"/>
          </a:xfrm>
          <a:prstGeom prst="rect">
            <a:avLst/>
          </a:prstGeom>
        </p:spPr>
      </p:pic>
      <p:sp>
        <p:nvSpPr>
          <p:cNvPr id="8" name="Rectangle 7"/>
          <p:cNvSpPr/>
          <p:nvPr>
            <p:custDataLst>
              <p:tags r:id="rId7"/>
            </p:custDataLst>
          </p:nvPr>
        </p:nvSpPr>
        <p:spPr>
          <a:xfrm>
            <a:off x="3612915" y="4355068"/>
            <a:ext cx="14260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Hispanic</a:t>
            </a:r>
            <a:endParaRPr lang="en-US" dirty="0"/>
          </a:p>
        </p:txBody>
      </p:sp>
      <p:pic>
        <p:nvPicPr>
          <p:cNvPr id="9" name="Picture 8" descr="fig06NatAm.png"/>
          <p:cNvPicPr/>
          <p:nvPr>
            <p:custDataLst>
              <p:tags r:id="rId8"/>
            </p:custDataLst>
          </p:nvPr>
        </p:nvPicPr>
        <p:blipFill>
          <a:blip r:embed="rId1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959617" y="4514088"/>
            <a:ext cx="2883647" cy="2249424"/>
          </a:xfrm>
          <a:prstGeom prst="rect">
            <a:avLst/>
          </a:prstGeom>
        </p:spPr>
      </p:pic>
      <p:pic>
        <p:nvPicPr>
          <p:cNvPr id="10" name="Picture 9" descr="fig07White.png"/>
          <p:cNvPicPr/>
          <p:nvPr>
            <p:custDataLst>
              <p:tags r:id="rId9"/>
            </p:custDataLst>
          </p:nvPr>
        </p:nvPicPr>
        <p:blipFill>
          <a:blip r:embed="rId20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43264" y="4514088"/>
            <a:ext cx="2927395" cy="2249424"/>
          </a:xfrm>
          <a:prstGeom prst="rect">
            <a:avLst/>
          </a:prstGeom>
        </p:spPr>
      </p:pic>
      <p:sp>
        <p:nvSpPr>
          <p:cNvPr id="11" name="Rectangle 10"/>
          <p:cNvSpPr/>
          <p:nvPr>
            <p:custDataLst>
              <p:tags r:id="rId10"/>
            </p:custDataLst>
          </p:nvPr>
        </p:nvSpPr>
        <p:spPr>
          <a:xfrm>
            <a:off x="6467617" y="4355068"/>
            <a:ext cx="264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Native American</a:t>
            </a:r>
            <a:endParaRPr lang="en-US" dirty="0"/>
          </a:p>
        </p:txBody>
      </p:sp>
      <p:sp>
        <p:nvSpPr>
          <p:cNvPr id="12" name="Rectangle 11"/>
          <p:cNvSpPr/>
          <p:nvPr>
            <p:custDataLst>
              <p:tags r:id="rId11"/>
            </p:custDataLst>
          </p:nvPr>
        </p:nvSpPr>
        <p:spPr>
          <a:xfrm>
            <a:off x="9347200" y="4355068"/>
            <a:ext cx="14260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White</a:t>
            </a:r>
            <a:endParaRPr lang="en-US" dirty="0"/>
          </a:p>
        </p:txBody>
      </p:sp>
      <p:sp>
        <p:nvSpPr>
          <p:cNvPr id="13" name="Title 4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188259" y="165846"/>
            <a:ext cx="5169800" cy="1936379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aggregate experience doesn’t represent the experience of any racial/ethnic group.</a:t>
            </a:r>
          </a:p>
        </p:txBody>
      </p:sp>
    </p:spTree>
    <p:extLst>
      <p:ext uri="{BB962C8B-B14F-4D97-AF65-F5344CB8AC3E}">
        <p14:creationId xmlns:p14="http://schemas.microsoft.com/office/powerpoint/2010/main" val="181992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04800" y="386079"/>
            <a:ext cx="5566611" cy="5629709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disciplines are better than others at graduating students… but some of the students who leave will graduate in other engineering majors.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pPr>
              <a:defRPr/>
            </a:pPr>
            <a:fld id="{ECE3904C-3063-4B36-BF1C-17BB4F4EA456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560" y="0"/>
            <a:ext cx="61772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4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Workshop Agenda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129218663"/>
              </p:ext>
            </p:extLst>
          </p:nvPr>
        </p:nvGraphicFramePr>
        <p:xfrm>
          <a:off x="1680502" y="1604505"/>
          <a:ext cx="8248943" cy="4800600"/>
        </p:xfrm>
        <a:graphic>
          <a:graphicData uri="http://schemas.openxmlformats.org/drawingml/2006/table">
            <a:tbl>
              <a:tblPr/>
              <a:tblGrid>
                <a:gridCol w="932013">
                  <a:extLst>
                    <a:ext uri="{9D8B030D-6E8A-4147-A177-3AD203B41FA5}">
                      <a16:colId xmlns:a16="http://schemas.microsoft.com/office/drawing/2014/main" xmlns="" val="1530528317"/>
                    </a:ext>
                  </a:extLst>
                </a:gridCol>
                <a:gridCol w="7316930">
                  <a:extLst>
                    <a:ext uri="{9D8B030D-6E8A-4147-A177-3AD203B41FA5}">
                      <a16:colId xmlns:a16="http://schemas.microsoft.com/office/drawing/2014/main" xmlns="" val="3971805460"/>
                    </a:ext>
                  </a:extLst>
                </a:gridCol>
              </a:tblGrid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 b="1" dirty="0">
                          <a:effectLst/>
                        </a:rPr>
                        <a:t>Min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1">
                          <a:effectLst/>
                        </a:rPr>
                        <a:t>Topic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53040366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effectLst/>
                        </a:rPr>
                        <a:t>10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>
                          <a:effectLst/>
                        </a:rPr>
                        <a:t>Introductions and Objectives</a:t>
                      </a:r>
                      <a:endParaRPr lang="en-US" sz="2400" dirty="0">
                        <a:effectLst/>
                      </a:endParaRP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5477275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effectLst/>
                        </a:rPr>
                        <a:t>5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effectLst/>
                        </a:rPr>
                        <a:t>The data structures in MIDFIELD and midfieldr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49199175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effectLst/>
                        </a:rPr>
                        <a:t>30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effectLst/>
                        </a:rPr>
                        <a:t>Finding stories in the data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53712642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effectLst/>
                        </a:rPr>
                        <a:t>35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effectLst/>
                        </a:rPr>
                        <a:t>Starting with R (tutorial)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13470969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effectLst/>
                        </a:rPr>
                        <a:t>15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effectLst/>
                        </a:rPr>
                        <a:t>— break —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48646932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effectLst/>
                        </a:rPr>
                        <a:t>20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effectLst/>
                        </a:rPr>
                        <a:t>Elements of effective graphs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0149534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effectLst/>
                        </a:rPr>
                        <a:t>5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effectLst/>
                        </a:rPr>
                        <a:t>Introduce midfieldr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21654569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effectLst/>
                        </a:rPr>
                        <a:t>50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>
                          <a:effectLst/>
                        </a:rPr>
                        <a:t>Starting with midfieldr (tutorial)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45217316"/>
                  </a:ext>
                </a:extLst>
              </a:tr>
              <a:tr h="466734">
                <a:tc>
                  <a:txBody>
                    <a:bodyPr/>
                    <a:lstStyle/>
                    <a:p>
                      <a:pPr algn="r"/>
                      <a:r>
                        <a:rPr lang="en-US" sz="2400">
                          <a:effectLst/>
                        </a:rPr>
                        <a:t>10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effectLst/>
                        </a:rPr>
                        <a:t>Next steps</a:t>
                      </a: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63963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678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0" y="0"/>
            <a:ext cx="7961971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800" dirty="0" smtClean="0">
                <a:cs typeface="Times New Roman" panose="02020603050405020304" pitchFamily="18" charset="0"/>
              </a:rPr>
              <a:t>Facilitators</a:t>
            </a:r>
            <a:endParaRPr lang="en-US" sz="4800" dirty="0">
              <a:cs typeface="Times New Roman" panose="02020603050405020304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1237819"/>
            <a:ext cx="11025554" cy="5186427"/>
          </a:xfrm>
        </p:spPr>
        <p:txBody>
          <a:bodyPr>
            <a:noAutofit/>
          </a:bodyPr>
          <a:lstStyle/>
          <a:p>
            <a:pPr marL="3481388" indent="-3481388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500" b="1" dirty="0">
                <a:cs typeface="Times New Roman" panose="02020603050405020304" pitchFamily="18" charset="0"/>
              </a:rPr>
              <a:t>Matthew Ohland</a:t>
            </a:r>
            <a:r>
              <a:rPr lang="en-US" sz="2500" dirty="0">
                <a:cs typeface="Times New Roman" panose="02020603050405020304" pitchFamily="18" charset="0"/>
              </a:rPr>
              <a:t>, </a:t>
            </a:r>
            <a:r>
              <a:rPr lang="en-US" sz="2500" dirty="0" smtClean="0">
                <a:cs typeface="Times New Roman" panose="02020603050405020304" pitchFamily="18" charset="0"/>
              </a:rPr>
              <a:t>MIDFIELD Director/PI</a:t>
            </a:r>
          </a:p>
          <a:p>
            <a:pPr marL="3481388" indent="-3481388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500" dirty="0">
                <a:cs typeface="Times New Roman" panose="02020603050405020304" pitchFamily="18" charset="0"/>
              </a:rPr>
              <a:t>	</a:t>
            </a:r>
            <a:r>
              <a:rPr lang="en-US" sz="2500" dirty="0" smtClean="0">
                <a:cs typeface="Times New Roman" panose="02020603050405020304" pitchFamily="18" charset="0"/>
              </a:rPr>
              <a:t>Associate Head and Professor </a:t>
            </a:r>
            <a:r>
              <a:rPr lang="en-US" sz="2500" dirty="0">
                <a:cs typeface="Times New Roman" panose="02020603050405020304" pitchFamily="18" charset="0"/>
              </a:rPr>
              <a:t>of Engineering Education, Purdue</a:t>
            </a:r>
          </a:p>
          <a:p>
            <a:pPr marL="3481388" indent="-3481388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500" b="1" dirty="0">
                <a:cs typeface="Times New Roman" panose="02020603050405020304" pitchFamily="18" charset="0"/>
              </a:rPr>
              <a:t>Russell Long</a:t>
            </a:r>
            <a:r>
              <a:rPr lang="en-US" sz="2500" dirty="0">
                <a:cs typeface="Times New Roman" panose="02020603050405020304" pitchFamily="18" charset="0"/>
              </a:rPr>
              <a:t>, </a:t>
            </a:r>
            <a:r>
              <a:rPr lang="en-US" sz="2500" dirty="0" smtClean="0">
                <a:cs typeface="Times New Roman" panose="02020603050405020304" pitchFamily="18" charset="0"/>
              </a:rPr>
              <a:t>MIDFIELD Managing Director</a:t>
            </a:r>
          </a:p>
          <a:p>
            <a:pPr marL="3481388" indent="-3481388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500" b="1" dirty="0" smtClean="0">
                <a:cs typeface="Times New Roman" panose="02020603050405020304" pitchFamily="18" charset="0"/>
              </a:rPr>
              <a:t>Richard </a:t>
            </a:r>
            <a:r>
              <a:rPr lang="en-US" sz="2500" b="1" dirty="0">
                <a:cs typeface="Times New Roman" panose="02020603050405020304" pitchFamily="18" charset="0"/>
              </a:rPr>
              <a:t>Layton</a:t>
            </a:r>
            <a:r>
              <a:rPr lang="en-US" sz="2500" dirty="0">
                <a:cs typeface="Times New Roman" panose="02020603050405020304" pitchFamily="18" charset="0"/>
              </a:rPr>
              <a:t>, </a:t>
            </a:r>
            <a:r>
              <a:rPr lang="en-US" sz="2500" dirty="0" smtClean="0">
                <a:cs typeface="Times New Roman" panose="02020603050405020304" pitchFamily="18" charset="0"/>
              </a:rPr>
              <a:t>MIDFIELD Data Display Specialist </a:t>
            </a:r>
          </a:p>
          <a:p>
            <a:pPr marL="3481388" indent="-3481388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500" dirty="0" smtClean="0">
                <a:cs typeface="Times New Roman" panose="02020603050405020304" pitchFamily="18" charset="0"/>
              </a:rPr>
              <a:t>	Professor </a:t>
            </a:r>
            <a:r>
              <a:rPr lang="en-US" sz="2500" dirty="0">
                <a:cs typeface="Times New Roman" panose="02020603050405020304" pitchFamily="18" charset="0"/>
              </a:rPr>
              <a:t>of ME, Rose-</a:t>
            </a:r>
            <a:r>
              <a:rPr lang="en-US" sz="2500" dirty="0" err="1">
                <a:cs typeface="Times New Roman" panose="02020603050405020304" pitchFamily="18" charset="0"/>
              </a:rPr>
              <a:t>Hulman</a:t>
            </a:r>
            <a:endParaRPr lang="en-US" sz="2500" dirty="0">
              <a:cs typeface="Times New Roman" panose="02020603050405020304" pitchFamily="18" charset="0"/>
            </a:endParaRPr>
          </a:p>
          <a:p>
            <a:pPr marL="3481388" indent="-3481388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500" b="1" dirty="0">
                <a:cs typeface="Times New Roman" panose="02020603050405020304" pitchFamily="18" charset="0"/>
              </a:rPr>
              <a:t>Marisa Orr</a:t>
            </a:r>
            <a:r>
              <a:rPr lang="en-US" sz="2500" dirty="0">
                <a:cs typeface="Times New Roman" panose="02020603050405020304" pitchFamily="18" charset="0"/>
              </a:rPr>
              <a:t>, </a:t>
            </a:r>
            <a:r>
              <a:rPr lang="en-US" sz="2500" dirty="0" smtClean="0">
                <a:cs typeface="Times New Roman" panose="02020603050405020304" pitchFamily="18" charset="0"/>
              </a:rPr>
              <a:t>MIDFIELD Associate Director</a:t>
            </a:r>
          </a:p>
          <a:p>
            <a:pPr marL="3481388" indent="-3481388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500" dirty="0">
                <a:cs typeface="Times New Roman" panose="02020603050405020304" pitchFamily="18" charset="0"/>
              </a:rPr>
              <a:t>	</a:t>
            </a:r>
            <a:r>
              <a:rPr lang="en-US" sz="2500" dirty="0" smtClean="0">
                <a:cs typeface="Times New Roman" panose="02020603050405020304" pitchFamily="18" charset="0"/>
              </a:rPr>
              <a:t>Assistant </a:t>
            </a:r>
            <a:r>
              <a:rPr lang="en-US" sz="2500" dirty="0">
                <a:cs typeface="Times New Roman" panose="02020603050405020304" pitchFamily="18" charset="0"/>
              </a:rPr>
              <a:t>Professor of Mechanical </a:t>
            </a:r>
            <a:r>
              <a:rPr lang="en-US" sz="2500" dirty="0" err="1" smtClean="0">
                <a:cs typeface="Times New Roman" panose="02020603050405020304" pitchFamily="18" charset="0"/>
              </a:rPr>
              <a:t>Engr</a:t>
            </a:r>
            <a:r>
              <a:rPr lang="en-US" sz="2500" dirty="0" smtClean="0">
                <a:cs typeface="Times New Roman" panose="02020603050405020304" pitchFamily="18" charset="0"/>
              </a:rPr>
              <a:t>/ </a:t>
            </a:r>
            <a:r>
              <a:rPr lang="en-US" sz="2500" dirty="0" err="1" smtClean="0">
                <a:cs typeface="Times New Roman" panose="02020603050405020304" pitchFamily="18" charset="0"/>
              </a:rPr>
              <a:t>Engr</a:t>
            </a:r>
            <a:r>
              <a:rPr lang="en-US" sz="2500" dirty="0" smtClean="0">
                <a:cs typeface="Times New Roman" panose="02020603050405020304" pitchFamily="18" charset="0"/>
              </a:rPr>
              <a:t> &amp; </a:t>
            </a:r>
            <a:r>
              <a:rPr lang="en-US" sz="2500" dirty="0">
                <a:cs typeface="Times New Roman" panose="02020603050405020304" pitchFamily="18" charset="0"/>
              </a:rPr>
              <a:t>Science </a:t>
            </a:r>
            <a:r>
              <a:rPr lang="en-US" sz="2500" dirty="0" smtClean="0">
                <a:cs typeface="Times New Roman" panose="02020603050405020304" pitchFamily="18" charset="0"/>
              </a:rPr>
              <a:t>Ed, </a:t>
            </a:r>
            <a:r>
              <a:rPr lang="en-US" sz="2500" dirty="0">
                <a:cs typeface="Times New Roman" panose="02020603050405020304" pitchFamily="18" charset="0"/>
              </a:rPr>
              <a:t>Clemson</a:t>
            </a:r>
          </a:p>
          <a:p>
            <a:pPr marL="3481388" indent="-3481388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500" b="1" dirty="0" smtClean="0">
                <a:cs typeface="Times New Roman" panose="02020603050405020304" pitchFamily="18" charset="0"/>
              </a:rPr>
              <a:t>Susan </a:t>
            </a:r>
            <a:r>
              <a:rPr lang="en-US" sz="2500" b="1" dirty="0">
                <a:cs typeface="Times New Roman" panose="02020603050405020304" pitchFamily="18" charset="0"/>
              </a:rPr>
              <a:t>Lord</a:t>
            </a:r>
            <a:r>
              <a:rPr lang="en-US" sz="2500" dirty="0">
                <a:cs typeface="Times New Roman" panose="02020603050405020304" pitchFamily="18" charset="0"/>
              </a:rPr>
              <a:t>, </a:t>
            </a:r>
            <a:r>
              <a:rPr lang="en-US" sz="2500" dirty="0" smtClean="0">
                <a:cs typeface="Times New Roman" panose="02020603050405020304" pitchFamily="18" charset="0"/>
              </a:rPr>
              <a:t>MIDFIELD Institute Director</a:t>
            </a:r>
          </a:p>
          <a:p>
            <a:pPr marL="3481388" indent="-3481388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500" dirty="0">
                <a:cs typeface="Times New Roman" panose="02020603050405020304" pitchFamily="18" charset="0"/>
              </a:rPr>
              <a:t>	</a:t>
            </a:r>
            <a:r>
              <a:rPr lang="en-US" sz="2500" dirty="0" smtClean="0">
                <a:cs typeface="Times New Roman" panose="02020603050405020304" pitchFamily="18" charset="0"/>
              </a:rPr>
              <a:t>Professor and Chair of Integrated Engineering, </a:t>
            </a:r>
            <a:r>
              <a:rPr lang="en-US" sz="2500" dirty="0">
                <a:cs typeface="Times New Roman" panose="02020603050405020304" pitchFamily="18" charset="0"/>
              </a:rPr>
              <a:t>University of San Diego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endParaRPr lang="en-US" sz="2500" dirty="0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12"/>
          <a:stretch/>
        </p:blipFill>
        <p:spPr>
          <a:xfrm>
            <a:off x="6815043" y="0"/>
            <a:ext cx="5376957" cy="143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582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-492369" y="211016"/>
            <a:ext cx="121920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800" dirty="0" smtClean="0">
                <a:cs typeface="Times New Roman" panose="02020603050405020304" pitchFamily="18" charset="0"/>
              </a:rPr>
              <a:t>Facilitators</a:t>
            </a:r>
            <a:endParaRPr lang="en-US" sz="4800" dirty="0">
              <a:cs typeface="Times New Roman" panose="02020603050405020304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1292468" y="2475280"/>
            <a:ext cx="9794631" cy="5186427"/>
          </a:xfrm>
        </p:spPr>
        <p:txBody>
          <a:bodyPr>
            <a:normAutofit/>
          </a:bodyPr>
          <a:lstStyle/>
          <a:p>
            <a:pPr marL="1489075" indent="-1489075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600" b="1" dirty="0"/>
              <a:t>Hasan Al Yagoub</a:t>
            </a:r>
            <a:r>
              <a:rPr lang="en-US" sz="2600" dirty="0">
                <a:cs typeface="Times New Roman" panose="02020603050405020304" pitchFamily="18" charset="0"/>
              </a:rPr>
              <a:t>, Graduate Research Assistant, Engineering Education, Purdue</a:t>
            </a:r>
          </a:p>
          <a:p>
            <a:pPr marL="1489075" indent="-1489075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  <a:tabLst>
                <a:tab pos="796925" algn="l"/>
              </a:tabLst>
            </a:pPr>
            <a:r>
              <a:rPr lang="en-US" sz="2600" b="1" dirty="0" smtClean="0"/>
              <a:t>Hossein </a:t>
            </a:r>
            <a:r>
              <a:rPr lang="en-US" sz="2600" b="1" dirty="0"/>
              <a:t>Ebrahiminejad</a:t>
            </a:r>
            <a:r>
              <a:rPr lang="en-US" sz="2600" dirty="0" smtClean="0">
                <a:cs typeface="Times New Roman" panose="02020603050405020304" pitchFamily="18" charset="0"/>
              </a:rPr>
              <a:t>, Graduate Research Assistant, Engineering </a:t>
            </a:r>
            <a:r>
              <a:rPr lang="en-US" sz="2600" dirty="0">
                <a:cs typeface="Times New Roman" panose="02020603050405020304" pitchFamily="18" charset="0"/>
              </a:rPr>
              <a:t>Education, Purdue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endParaRPr lang="en-US" sz="3600" dirty="0"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12"/>
          <a:stretch/>
        </p:blipFill>
        <p:spPr>
          <a:xfrm>
            <a:off x="8140944" y="0"/>
            <a:ext cx="4051056" cy="107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86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75846" y="11723"/>
            <a:ext cx="121920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800" dirty="0"/>
              <a:t>Workshop </a:t>
            </a:r>
            <a:r>
              <a:rPr lang="en-US" sz="4800" dirty="0" smtClean="0"/>
              <a:t>Objectives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709246" y="1325563"/>
            <a:ext cx="10515600" cy="5191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900" dirty="0" smtClean="0"/>
              <a:t>By the end of this workshop, participants should be able to</a:t>
            </a:r>
          </a:p>
          <a:p>
            <a:r>
              <a:rPr lang="en-US" dirty="0"/>
              <a:t>Describe key variables in the MIDFIELD data</a:t>
            </a:r>
          </a:p>
          <a:p>
            <a:r>
              <a:rPr lang="en-US" dirty="0"/>
              <a:t> Select academic programs and populations to </a:t>
            </a:r>
            <a:r>
              <a:rPr lang="en-US" dirty="0" smtClean="0"/>
              <a:t>study</a:t>
            </a:r>
            <a:endParaRPr lang="en-US" dirty="0"/>
          </a:p>
          <a:p>
            <a:r>
              <a:rPr lang="en-US" dirty="0"/>
              <a:t> Use </a:t>
            </a:r>
            <a:r>
              <a:rPr lang="en-US" b="1" dirty="0" err="1"/>
              <a:t>midfieldr</a:t>
            </a:r>
            <a:r>
              <a:rPr lang="en-US" dirty="0"/>
              <a:t>, an R package specifically designed for use with </a:t>
            </a:r>
            <a:r>
              <a:rPr lang="en-US" dirty="0" smtClean="0"/>
              <a:t>MIDFIELD, to compute </a:t>
            </a:r>
            <a:r>
              <a:rPr lang="en-US" dirty="0"/>
              <a:t>persistence metrics </a:t>
            </a:r>
            <a:endParaRPr lang="en-US" dirty="0" smtClean="0"/>
          </a:p>
          <a:p>
            <a:r>
              <a:rPr lang="en-US" dirty="0" smtClean="0"/>
              <a:t>Explore </a:t>
            </a:r>
            <a:r>
              <a:rPr lang="en-US" dirty="0"/>
              <a:t>and tell a story from MIDFIELD </a:t>
            </a:r>
            <a:r>
              <a:rPr lang="en-US" dirty="0" smtClean="0"/>
              <a:t>data Explain </a:t>
            </a:r>
            <a:r>
              <a:rPr lang="en-US" dirty="0"/>
              <a:t>key features of effective data </a:t>
            </a:r>
            <a:r>
              <a:rPr lang="en-US" dirty="0" smtClean="0"/>
              <a:t>displays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02361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75846" y="11723"/>
            <a:ext cx="121920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800" dirty="0"/>
              <a:t>Workshop </a:t>
            </a:r>
            <a:r>
              <a:rPr lang="en-US" sz="4800" dirty="0" smtClean="0"/>
              <a:t>Objectives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709246" y="1325563"/>
            <a:ext cx="10515600" cy="51916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900" dirty="0" smtClean="0"/>
              <a:t>By the end of this workshop, participants should be able to</a:t>
            </a:r>
          </a:p>
          <a:p>
            <a:r>
              <a:rPr lang="en-US" dirty="0"/>
              <a:t>Describe key variables in the MIDFIELD data</a:t>
            </a:r>
          </a:p>
          <a:p>
            <a:r>
              <a:rPr lang="en-US" dirty="0">
                <a:solidFill>
                  <a:srgbClr val="FF0000"/>
                </a:solidFill>
              </a:rPr>
              <a:t> Select academic programs and populations to </a:t>
            </a:r>
            <a:r>
              <a:rPr lang="en-US" dirty="0" smtClean="0">
                <a:solidFill>
                  <a:srgbClr val="FF0000"/>
                </a:solidFill>
              </a:rPr>
              <a:t>study  CUT?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Use </a:t>
            </a:r>
            <a:r>
              <a:rPr lang="en-US" b="1" dirty="0" err="1">
                <a:solidFill>
                  <a:srgbClr val="FF0000"/>
                </a:solidFill>
              </a:rPr>
              <a:t>midfieldr</a:t>
            </a:r>
            <a:r>
              <a:rPr lang="en-US" dirty="0">
                <a:solidFill>
                  <a:srgbClr val="FF0000"/>
                </a:solidFill>
              </a:rPr>
              <a:t>, an R package specifically designed for use with </a:t>
            </a:r>
            <a:r>
              <a:rPr lang="en-US" dirty="0" smtClean="0">
                <a:solidFill>
                  <a:srgbClr val="FF0000"/>
                </a:solidFill>
              </a:rPr>
              <a:t>MIDFIELD, to </a:t>
            </a:r>
            <a:r>
              <a:rPr lang="en-US" dirty="0" smtClean="0"/>
              <a:t>compute </a:t>
            </a:r>
            <a:r>
              <a:rPr lang="en-US" dirty="0"/>
              <a:t>persistence metrics 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I ADDED PART IN RED</a:t>
            </a:r>
            <a:endParaRPr lang="en-US" dirty="0" smtClean="0"/>
          </a:p>
          <a:p>
            <a:r>
              <a:rPr lang="en-US" dirty="0" smtClean="0"/>
              <a:t> Explore </a:t>
            </a:r>
            <a:r>
              <a:rPr lang="en-US" dirty="0"/>
              <a:t>and tell a story from MIDFIELD </a:t>
            </a:r>
            <a:r>
              <a:rPr lang="en-US" dirty="0" smtClean="0"/>
              <a:t>data </a:t>
            </a:r>
            <a:r>
              <a:rPr lang="en-US" dirty="0" smtClean="0">
                <a:solidFill>
                  <a:srgbClr val="FF0000"/>
                </a:solidFill>
              </a:rPr>
              <a:t>I ADDED THIS.  OK?</a:t>
            </a:r>
            <a:endParaRPr lang="en-US" dirty="0" smtClean="0"/>
          </a:p>
          <a:p>
            <a:r>
              <a:rPr lang="en-US" dirty="0" smtClean="0"/>
              <a:t> Graph </a:t>
            </a:r>
            <a:r>
              <a:rPr lang="en-US" dirty="0"/>
              <a:t>persistence </a:t>
            </a:r>
            <a:r>
              <a:rPr lang="en-US" dirty="0" smtClean="0"/>
              <a:t>metrics </a:t>
            </a:r>
            <a:r>
              <a:rPr lang="en-US" dirty="0">
                <a:solidFill>
                  <a:srgbClr val="FF0000"/>
                </a:solidFill>
              </a:rPr>
              <a:t>CUT?</a:t>
            </a:r>
            <a:endParaRPr lang="en-US" dirty="0"/>
          </a:p>
          <a:p>
            <a:r>
              <a:rPr lang="en-US" dirty="0"/>
              <a:t> Explain key features of effective data </a:t>
            </a:r>
            <a:r>
              <a:rPr lang="en-US" dirty="0" smtClean="0"/>
              <a:t>displays</a:t>
            </a:r>
            <a:endParaRPr lang="en-US" sz="1800" dirty="0" smtClean="0"/>
          </a:p>
        </p:txBody>
      </p:sp>
      <p:sp>
        <p:nvSpPr>
          <p:cNvPr id="4" name="TextBox 3"/>
          <p:cNvSpPr txBox="1"/>
          <p:nvPr>
            <p:custDataLst>
              <p:tags r:id="rId3"/>
            </p:custDataLst>
          </p:nvPr>
        </p:nvSpPr>
        <p:spPr>
          <a:xfrm>
            <a:off x="175846" y="299311"/>
            <a:ext cx="2545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From SML:  note changes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2217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Introduction to MIDFIELD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12"/>
          <a:stretch/>
        </p:blipFill>
        <p:spPr>
          <a:xfrm>
            <a:off x="527710" y="2641415"/>
            <a:ext cx="11136580" cy="296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78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>
            <p:custDataLst>
              <p:tags r:id="rId1"/>
            </p:custDataLst>
          </p:nvPr>
        </p:nvSpPr>
        <p:spPr>
          <a:xfrm>
            <a:off x="-114300" y="0"/>
            <a:ext cx="420272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519113" algn="ctr"/>
                <a:tab pos="800100" algn="l"/>
              </a:tabLst>
            </a:pPr>
            <a:r>
              <a:rPr lang="en-US" sz="4800" b="1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4800" b="1" dirty="0">
                <a:solidFill>
                  <a:schemeClr val="bg2">
                    <a:lumMod val="25000"/>
                  </a:schemeClr>
                </a:solidFill>
                <a:latin typeface="Footlight MT Light" panose="0204060206030A020304" pitchFamily="18" charset="0"/>
                <a:cs typeface="Times New Roman" panose="02020603050405020304" pitchFamily="18" charset="0"/>
              </a:rPr>
              <a:t>M</a:t>
            </a:r>
            <a:r>
              <a:rPr lang="en-US" sz="4800" b="1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err="1">
                <a:latin typeface="Footlight MT Light" panose="0204060206030A020304" pitchFamily="18" charset="0"/>
                <a:cs typeface="Times New Roman" panose="02020603050405020304" pitchFamily="18" charset="0"/>
              </a:rPr>
              <a:t>ultiple</a:t>
            </a:r>
            <a:endParaRPr lang="en-US" sz="3200" dirty="0">
              <a:latin typeface="Footlight MT Light" panose="0204060206030A020304" pitchFamily="18" charset="0"/>
              <a:cs typeface="Times New Roman" panose="02020603050405020304" pitchFamily="18" charset="0"/>
            </a:endParaRPr>
          </a:p>
          <a:p>
            <a:pPr>
              <a:tabLst>
                <a:tab pos="519113" algn="ctr"/>
                <a:tab pos="800100" algn="l"/>
              </a:tabLst>
            </a:pPr>
            <a:r>
              <a:rPr lang="en-US" sz="4800" b="1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4800" b="1" dirty="0">
                <a:solidFill>
                  <a:schemeClr val="bg2">
                    <a:lumMod val="25000"/>
                  </a:schemeClr>
                </a:solidFill>
                <a:latin typeface="Footlight MT Light" panose="0204060206030A020304" pitchFamily="18" charset="0"/>
                <a:cs typeface="Times New Roman" panose="02020603050405020304" pitchFamily="18" charset="0"/>
              </a:rPr>
              <a:t>I</a:t>
            </a:r>
            <a:r>
              <a:rPr lang="en-US" sz="4800" b="1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err="1">
                <a:latin typeface="Footlight MT Light" panose="0204060206030A020304" pitchFamily="18" charset="0"/>
                <a:cs typeface="Times New Roman" panose="02020603050405020304" pitchFamily="18" charset="0"/>
              </a:rPr>
              <a:t>nstitution</a:t>
            </a:r>
            <a:r>
              <a:rPr lang="en-US" sz="32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tabLst>
                <a:tab pos="519113" algn="ctr"/>
                <a:tab pos="800100" algn="l"/>
              </a:tabLst>
            </a:pPr>
            <a:r>
              <a:rPr lang="en-US" sz="4800" b="1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4800" b="1" dirty="0">
                <a:solidFill>
                  <a:schemeClr val="bg2">
                    <a:lumMod val="25000"/>
                  </a:schemeClr>
                </a:solidFill>
                <a:latin typeface="Footlight MT Light" panose="0204060206030A020304" pitchFamily="18" charset="0"/>
                <a:cs typeface="Times New Roman" panose="02020603050405020304" pitchFamily="18" charset="0"/>
              </a:rPr>
              <a:t>D</a:t>
            </a:r>
            <a:r>
              <a:rPr lang="en-US" sz="4800" b="1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err="1">
                <a:latin typeface="Footlight MT Light" panose="0204060206030A020304" pitchFamily="18" charset="0"/>
                <a:cs typeface="Times New Roman" panose="02020603050405020304" pitchFamily="18" charset="0"/>
              </a:rPr>
              <a:t>atabase</a:t>
            </a:r>
            <a:r>
              <a:rPr lang="en-US" sz="32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tabLst>
                <a:tab pos="519113" algn="ctr"/>
                <a:tab pos="800100" algn="l"/>
              </a:tabLst>
            </a:pPr>
            <a:r>
              <a:rPr lang="en-US" sz="48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4800" b="1" dirty="0">
                <a:solidFill>
                  <a:schemeClr val="bg2">
                    <a:lumMod val="25000"/>
                  </a:schemeClr>
                </a:solidFill>
                <a:latin typeface="Footlight MT Light" panose="0204060206030A020304" pitchFamily="18" charset="0"/>
                <a:cs typeface="Times New Roman" panose="02020603050405020304" pitchFamily="18" charset="0"/>
              </a:rPr>
              <a:t>F</a:t>
            </a:r>
            <a:r>
              <a:rPr lang="en-US" sz="4800" b="1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or </a:t>
            </a:r>
          </a:p>
          <a:p>
            <a:pPr>
              <a:tabLst>
                <a:tab pos="519113" algn="ctr"/>
                <a:tab pos="800100" algn="l"/>
              </a:tabLst>
            </a:pPr>
            <a:r>
              <a:rPr lang="en-US" sz="48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4800" b="1" dirty="0">
                <a:solidFill>
                  <a:schemeClr val="bg2">
                    <a:lumMod val="25000"/>
                  </a:schemeClr>
                </a:solidFill>
                <a:latin typeface="Footlight MT Light" panose="0204060206030A020304" pitchFamily="18" charset="0"/>
                <a:cs typeface="Times New Roman" panose="02020603050405020304" pitchFamily="18" charset="0"/>
              </a:rPr>
              <a:t>I</a:t>
            </a:r>
            <a:r>
              <a:rPr lang="en-US" sz="4800" b="1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err="1">
                <a:latin typeface="Footlight MT Light" panose="0204060206030A020304" pitchFamily="18" charset="0"/>
                <a:cs typeface="Times New Roman" panose="02020603050405020304" pitchFamily="18" charset="0"/>
              </a:rPr>
              <a:t>nvestigating</a:t>
            </a:r>
            <a:r>
              <a:rPr lang="en-US" sz="32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tabLst>
                <a:tab pos="519113" algn="ctr"/>
                <a:tab pos="800100" algn="l"/>
              </a:tabLst>
            </a:pPr>
            <a:r>
              <a:rPr lang="en-US" sz="48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4800" b="1" dirty="0">
                <a:solidFill>
                  <a:schemeClr val="bg2">
                    <a:lumMod val="25000"/>
                  </a:schemeClr>
                </a:solidFill>
                <a:latin typeface="Footlight MT Light" panose="0204060206030A020304" pitchFamily="18" charset="0"/>
                <a:cs typeface="Times New Roman" panose="02020603050405020304" pitchFamily="18" charset="0"/>
              </a:rPr>
              <a:t>E</a:t>
            </a:r>
            <a:r>
              <a:rPr lang="en-US" sz="48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err="1">
                <a:latin typeface="Footlight MT Light" panose="0204060206030A020304" pitchFamily="18" charset="0"/>
                <a:cs typeface="Times New Roman" panose="02020603050405020304" pitchFamily="18" charset="0"/>
              </a:rPr>
              <a:t>ngineering</a:t>
            </a:r>
            <a:r>
              <a:rPr lang="en-US" sz="32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tabLst>
                <a:tab pos="519113" algn="ctr"/>
                <a:tab pos="800100" algn="l"/>
              </a:tabLst>
            </a:pPr>
            <a:r>
              <a:rPr lang="en-US" sz="48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4800" b="1" dirty="0">
                <a:solidFill>
                  <a:schemeClr val="bg2">
                    <a:lumMod val="25000"/>
                  </a:schemeClr>
                </a:solidFill>
                <a:latin typeface="Footlight MT Light" panose="0204060206030A020304" pitchFamily="18" charset="0"/>
                <a:cs typeface="Times New Roman" panose="02020603050405020304" pitchFamily="18" charset="0"/>
              </a:rPr>
              <a:t>L</a:t>
            </a:r>
            <a:r>
              <a:rPr lang="en-US" sz="48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err="1">
                <a:latin typeface="Footlight MT Light" panose="0204060206030A020304" pitchFamily="18" charset="0"/>
                <a:cs typeface="Times New Roman" panose="02020603050405020304" pitchFamily="18" charset="0"/>
              </a:rPr>
              <a:t>ongitudinal</a:t>
            </a:r>
            <a:r>
              <a:rPr lang="en-US" sz="32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tabLst>
                <a:tab pos="519113" algn="ctr"/>
                <a:tab pos="800100" algn="l"/>
              </a:tabLst>
            </a:pPr>
            <a:r>
              <a:rPr lang="en-US" sz="4800" dirty="0"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4800" b="1" dirty="0">
                <a:solidFill>
                  <a:schemeClr val="bg2">
                    <a:lumMod val="25000"/>
                  </a:schemeClr>
                </a:solidFill>
                <a:latin typeface="Footlight MT Light" panose="0204060206030A020304" pitchFamily="18" charset="0"/>
                <a:cs typeface="Times New Roman" panose="02020603050405020304" pitchFamily="18" charset="0"/>
              </a:rPr>
              <a:t>D</a:t>
            </a:r>
            <a:r>
              <a:rPr lang="en-US" sz="4800" dirty="0">
                <a:solidFill>
                  <a:schemeClr val="bg2">
                    <a:lumMod val="25000"/>
                  </a:schemeClr>
                </a:solidFill>
                <a:latin typeface="Footlight MT Light" panose="0204060206030A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dirty="0" err="1">
                <a:latin typeface="Footlight MT Light" panose="0204060206030A020304" pitchFamily="18" charset="0"/>
                <a:cs typeface="Times New Roman" panose="02020603050405020304" pitchFamily="18" charset="0"/>
              </a:rPr>
              <a:t>evelopment</a:t>
            </a:r>
            <a:endParaRPr lang="en-US" sz="3200" dirty="0">
              <a:latin typeface="Footlight MT Light" panose="0204060206030A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>
            <p:custDataLst>
              <p:tags r:id="rId2"/>
            </p:custDataLst>
          </p:nvPr>
        </p:nvSpPr>
        <p:spPr>
          <a:xfrm>
            <a:off x="3253154" y="176980"/>
            <a:ext cx="8938846" cy="6217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Whole-population data for institutions and time period</a:t>
            </a:r>
          </a:p>
          <a:p>
            <a:pPr>
              <a:spcAft>
                <a:spcPts val="1200"/>
              </a:spcAft>
            </a:pPr>
            <a:endParaRPr lang="en-US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Current dataset 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22 institutions</a:t>
            </a:r>
            <a:endParaRPr lang="en-US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1.5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million unique students in all departments 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250,000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unique engineering students, </a:t>
            </a:r>
            <a: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2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280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approximately 1/7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 engineering enrollment</a:t>
            </a:r>
          </a:p>
          <a:p>
            <a:pPr>
              <a:spcAft>
                <a:spcPts val="1200"/>
              </a:spcAft>
            </a:pPr>
            <a:endParaRPr lang="en-US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5-year expansion plan in progress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 of 100+ diverse institutions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1/2 US engineering enrollment</a:t>
            </a:r>
          </a:p>
        </p:txBody>
      </p:sp>
    </p:spTree>
    <p:extLst>
      <p:ext uri="{BB962C8B-B14F-4D97-AF65-F5344CB8AC3E}">
        <p14:creationId xmlns:p14="http://schemas.microsoft.com/office/powerpoint/2010/main" val="3063221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>
            <p:custDataLst>
              <p:tags r:id="rId1"/>
            </p:custDataLst>
          </p:nvPr>
        </p:nvGrpSpPr>
        <p:grpSpPr>
          <a:xfrm>
            <a:off x="0" y="499035"/>
            <a:ext cx="12192000" cy="6358965"/>
            <a:chOff x="0" y="499035"/>
            <a:chExt cx="12192000" cy="6358965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63" t="12654" r="23338" b="15185"/>
            <a:stretch/>
          </p:blipFill>
          <p:spPr bwMode="auto">
            <a:xfrm>
              <a:off x="0" y="499035"/>
              <a:ext cx="12192000" cy="63589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48155" y="2073910"/>
              <a:ext cx="323850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48633" y="97501"/>
            <a:ext cx="10515600" cy="1325563"/>
          </a:xfrm>
        </p:spPr>
        <p:txBody>
          <a:bodyPr/>
          <a:lstStyle/>
          <a:p>
            <a:r>
              <a:rPr lang="en-US" b="1" dirty="0" smtClean="0">
                <a:latin typeface="Arial Black" panose="020B0A04020102020204" pitchFamily="34" charset="0"/>
              </a:rPr>
              <a:t>Institutions in negotiations to join MIDFIELD </a:t>
            </a:r>
            <a:endParaRPr lang="en-US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01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13548</TotalTime>
  <Words>638</Words>
  <Application>Microsoft Office PowerPoint</Application>
  <PresentationFormat>Custom</PresentationFormat>
  <Paragraphs>138</Paragraphs>
  <Slides>16</Slides>
  <Notes>16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Accessing MIDFIELD:   A Workshop for R beginners</vt:lpstr>
      <vt:lpstr>Workshop Agenda</vt:lpstr>
      <vt:lpstr>Facilitators</vt:lpstr>
      <vt:lpstr>Facilitators</vt:lpstr>
      <vt:lpstr>Workshop Objectives</vt:lpstr>
      <vt:lpstr>Workshop Objectives</vt:lpstr>
      <vt:lpstr>Introduction to MIDFIELD</vt:lpstr>
      <vt:lpstr>PowerPoint Presentation</vt:lpstr>
      <vt:lpstr>Institutions in negotiations to join MIDFIELD </vt:lpstr>
      <vt:lpstr>Institutions that have already provided data to MIDFIELD </vt:lpstr>
      <vt:lpstr>Different uses of MIDFIELD</vt:lpstr>
      <vt:lpstr>What have MIDFIELD researchers accomplished?</vt:lpstr>
      <vt:lpstr>Women in graduate at the same rates as men.</vt:lpstr>
      <vt:lpstr>Eight-semester persistence is a good predictor of six-year graduation… but not for everyone.</vt:lpstr>
      <vt:lpstr>The aggregate experience doesn’t represent the experience of any racial/ethnic group.</vt:lpstr>
      <vt:lpstr>Some disciplines are better than others at graduating students… but some of the students who leave will graduate in other engineering majors.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Russell</dc:creator>
  <cp:lastModifiedBy>Matt Ohland</cp:lastModifiedBy>
  <cp:revision>611</cp:revision>
  <dcterms:created xsi:type="dcterms:W3CDTF">2016-06-09T15:33:49Z</dcterms:created>
  <dcterms:modified xsi:type="dcterms:W3CDTF">2019-10-16T20:41:47Z</dcterms:modified>
</cp:coreProperties>
</file>

<file path=docProps/thumbnail.jpeg>
</file>